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66" r:id="rId2"/>
    <p:sldId id="260" r:id="rId3"/>
    <p:sldId id="391" r:id="rId4"/>
    <p:sldId id="261" r:id="rId5"/>
    <p:sldId id="539" r:id="rId6"/>
    <p:sldId id="540" r:id="rId7"/>
    <p:sldId id="541" r:id="rId8"/>
    <p:sldId id="258" r:id="rId9"/>
    <p:sldId id="257" r:id="rId10"/>
    <p:sldId id="545" r:id="rId11"/>
    <p:sldId id="263" r:id="rId12"/>
    <p:sldId id="280" r:id="rId13"/>
    <p:sldId id="264" r:id="rId14"/>
    <p:sldId id="544" r:id="rId15"/>
    <p:sldId id="271" r:id="rId16"/>
    <p:sldId id="270" r:id="rId17"/>
    <p:sldId id="278" r:id="rId18"/>
    <p:sldId id="269" r:id="rId19"/>
    <p:sldId id="268" r:id="rId20"/>
    <p:sldId id="279" r:id="rId21"/>
    <p:sldId id="267" r:id="rId22"/>
    <p:sldId id="546" r:id="rId23"/>
    <p:sldId id="543" r:id="rId24"/>
    <p:sldId id="547" r:id="rId25"/>
    <p:sldId id="548" r:id="rId26"/>
    <p:sldId id="275" r:id="rId27"/>
    <p:sldId id="277" r:id="rId28"/>
    <p:sldId id="274" r:id="rId29"/>
    <p:sldId id="272" r:id="rId30"/>
    <p:sldId id="273" r:id="rId31"/>
    <p:sldId id="389" r:id="rId32"/>
    <p:sldId id="550" r:id="rId33"/>
    <p:sldId id="551" r:id="rId34"/>
    <p:sldId id="552" r:id="rId35"/>
  </p:sldIdLst>
  <p:sldSz cx="12192000" cy="6858000"/>
  <p:notesSz cx="6858000" cy="9144000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04"/>
  </p:normalViewPr>
  <p:slideViewPr>
    <p:cSldViewPr snapToGrid="0" snapToObjects="1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FBBA-0B5F-F647-8957-FE71BE59F650}" type="datetimeFigureOut">
              <a:rPr lang="it-CH" smtClean="0"/>
              <a:t>26.08.2021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F6-8E14-AD4E-88DD-5EEAC6771577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74029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FBBA-0B5F-F647-8957-FE71BE59F650}" type="datetimeFigureOut">
              <a:rPr lang="it-CH" smtClean="0"/>
              <a:t>26.08.2021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F6-8E14-AD4E-88DD-5EEAC6771577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8543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FBBA-0B5F-F647-8957-FE71BE59F650}" type="datetimeFigureOut">
              <a:rPr lang="it-CH" smtClean="0"/>
              <a:t>26.08.2021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F6-8E14-AD4E-88DD-5EEAC6771577}" type="slidenum">
              <a:rPr lang="it-CH" smtClean="0"/>
              <a:t>‹N›</a:t>
            </a:fld>
            <a:endParaRPr lang="it-CH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4591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FBBA-0B5F-F647-8957-FE71BE59F650}" type="datetimeFigureOut">
              <a:rPr lang="it-CH" smtClean="0"/>
              <a:t>26.08.2021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F6-8E14-AD4E-88DD-5EEAC6771577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284677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FBBA-0B5F-F647-8957-FE71BE59F650}" type="datetimeFigureOut">
              <a:rPr lang="it-CH" smtClean="0"/>
              <a:t>26.08.2021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F6-8E14-AD4E-88DD-5EEAC6771577}" type="slidenum">
              <a:rPr lang="it-CH" smtClean="0"/>
              <a:t>‹N›</a:t>
            </a:fld>
            <a:endParaRPr lang="it-C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260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FBBA-0B5F-F647-8957-FE71BE59F650}" type="datetimeFigureOut">
              <a:rPr lang="it-CH" smtClean="0"/>
              <a:t>26.08.2021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F6-8E14-AD4E-88DD-5EEAC6771577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154957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FBBA-0B5F-F647-8957-FE71BE59F650}" type="datetimeFigureOut">
              <a:rPr lang="it-CH" smtClean="0"/>
              <a:t>26.08.2021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F6-8E14-AD4E-88DD-5EEAC6771577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494131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FBBA-0B5F-F647-8957-FE71BE59F650}" type="datetimeFigureOut">
              <a:rPr lang="it-CH" smtClean="0"/>
              <a:t>26.08.2021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F6-8E14-AD4E-88DD-5EEAC6771577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22780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FBBA-0B5F-F647-8957-FE71BE59F650}" type="datetimeFigureOut">
              <a:rPr lang="it-CH" smtClean="0"/>
              <a:t>26.08.2021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F6-8E14-AD4E-88DD-5EEAC6771577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03217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FBBA-0B5F-F647-8957-FE71BE59F650}" type="datetimeFigureOut">
              <a:rPr lang="it-CH" smtClean="0"/>
              <a:t>26.08.2021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F6-8E14-AD4E-88DD-5EEAC6771577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04797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FBBA-0B5F-F647-8957-FE71BE59F650}" type="datetimeFigureOut">
              <a:rPr lang="it-CH" smtClean="0"/>
              <a:t>26.08.2021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F6-8E14-AD4E-88DD-5EEAC6771577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59817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FBBA-0B5F-F647-8957-FE71BE59F650}" type="datetimeFigureOut">
              <a:rPr lang="it-CH" smtClean="0"/>
              <a:t>26.08.2021</a:t>
            </a:fld>
            <a:endParaRPr lang="it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F6-8E14-AD4E-88DD-5EEAC6771577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5317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FBBA-0B5F-F647-8957-FE71BE59F650}" type="datetimeFigureOut">
              <a:rPr lang="it-CH" smtClean="0"/>
              <a:t>26.08.2021</a:t>
            </a:fld>
            <a:endParaRPr lang="it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F6-8E14-AD4E-88DD-5EEAC6771577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248619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FBBA-0B5F-F647-8957-FE71BE59F650}" type="datetimeFigureOut">
              <a:rPr lang="it-CH" smtClean="0"/>
              <a:t>26.08.2021</a:t>
            </a:fld>
            <a:endParaRPr lang="it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F6-8E14-AD4E-88DD-5EEAC6771577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15922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FBBA-0B5F-F647-8957-FE71BE59F650}" type="datetimeFigureOut">
              <a:rPr lang="it-CH" smtClean="0"/>
              <a:t>26.08.2021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F6-8E14-AD4E-88DD-5EEAC6771577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66713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FBBA-0B5F-F647-8957-FE71BE59F650}" type="datetimeFigureOut">
              <a:rPr lang="it-CH" smtClean="0"/>
              <a:t>26.08.2021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FF6-8E14-AD4E-88DD-5EEAC6771577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10525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8FBBA-0B5F-F647-8957-FE71BE59F650}" type="datetimeFigureOut">
              <a:rPr lang="it-CH" smtClean="0"/>
              <a:t>26.08.2021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0D4AFF6-8E14-AD4E-88DD-5EEAC6771577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34213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va.ch/it-ch/prevenzione/il-sistema-di-sicurezza/tirocinio-in-sicurezza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4.ti.ch/dss/dsp/umc/cosa-facciamo/medicina-scolastica/misure-sanitarie-a-scuola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600828" y="837101"/>
            <a:ext cx="4592635" cy="4965473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it-CH" altLang="it-CH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PRIMI SOCCORSI </a:t>
            </a:r>
            <a:br>
              <a:rPr lang="it-CH" altLang="it-CH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it-CH" altLang="it-CH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CH" altLang="it-C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SSMT Locarno </a:t>
            </a:r>
          </a:p>
          <a:p>
            <a:pPr algn="ctr">
              <a:defRPr/>
            </a:pPr>
            <a:r>
              <a:rPr lang="it-CH" altLang="it-C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24 agosto 2021</a:t>
            </a:r>
            <a:br>
              <a:rPr lang="it-CH" altLang="it-C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it-CH" altLang="it-CH" sz="32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it-CH" altLang="it-C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Dr.ssa med. </a:t>
            </a:r>
          </a:p>
          <a:p>
            <a:pPr algn="ctr">
              <a:defRPr/>
            </a:pPr>
            <a:r>
              <a:rPr lang="it-CH" altLang="it-C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R. Helbling </a:t>
            </a:r>
            <a:br>
              <a:rPr lang="it-CH" altLang="it-C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CH" altLang="it-C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it-CH" altLang="it-C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medico scolastico</a:t>
            </a:r>
            <a:endParaRPr lang="it-IT" altLang="it-CH" sz="4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4" name="Rectangle 1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17E1415-1D20-4CF4-9279-1400DA6B8030}" type="slidenum">
              <a:rPr lang="it-IT" altLang="it-CH" sz="1400">
                <a:solidFill>
                  <a:srgbClr val="FFFFFF"/>
                </a:solidFill>
                <a:latin typeface="Arial Black" pitchFamily="34" charset="0"/>
              </a:rPr>
              <a:pPr/>
              <a:t>1</a:t>
            </a:fld>
            <a:endParaRPr lang="it-IT" altLang="it-CH" sz="14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075" name="Oval 27"/>
          <p:cNvSpPr>
            <a:spLocks noChangeArrowheads="1"/>
          </p:cNvSpPr>
          <p:nvPr/>
        </p:nvSpPr>
        <p:spPr bwMode="auto">
          <a:xfrm>
            <a:off x="5192713" y="1508125"/>
            <a:ext cx="398462" cy="33655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it-CH" altLang="it-CH"/>
          </a:p>
        </p:txBody>
      </p:sp>
      <p:pic>
        <p:nvPicPr>
          <p:cNvPr id="3076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81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9" name="Text Box 25"/>
          <p:cNvSpPr txBox="1">
            <a:spLocks noChangeArrowheads="1"/>
          </p:cNvSpPr>
          <p:nvPr/>
        </p:nvSpPr>
        <p:spPr bwMode="auto">
          <a:xfrm>
            <a:off x="8040689" y="6308725"/>
            <a:ext cx="2808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CH" altLang="it-CH" sz="1600">
                <a:latin typeface="Arial" charset="0"/>
              </a:rPr>
              <a:t>Repubblica e Cantone Ticino</a:t>
            </a:r>
            <a:endParaRPr lang="it-IT" altLang="it-CH" sz="1600">
              <a:latin typeface="Arial" charset="0"/>
            </a:endParaRPr>
          </a:p>
        </p:txBody>
      </p:sp>
      <p:pic>
        <p:nvPicPr>
          <p:cNvPr id="3080" name="Picture 24" descr="Logo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6165850"/>
            <a:ext cx="8334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90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47CB1E-165D-4747-83B1-855A3CF6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019299"/>
          </a:xfrm>
        </p:spPr>
        <p:txBody>
          <a:bodyPr/>
          <a:lstStyle/>
          <a:p>
            <a:pPr algn="ctr"/>
            <a:r>
              <a:rPr lang="it-CH" dirty="0"/>
              <a:t>Esempi di situazioni comuni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FDCC831-6EB2-EA40-BEF5-4FFFD169C2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3505892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3CCD05-9B5E-F749-886E-B43DD4B81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CH" dirty="0"/>
              <a:t>Cefalea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B921E1-13BA-0742-A1C8-AA3F75985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CH" sz="1900" dirty="0"/>
              <a:t>Spesso allievo/a noto per mal di testa</a:t>
            </a:r>
          </a:p>
          <a:p>
            <a:r>
              <a:rPr lang="it-CH" sz="1900" dirty="0"/>
              <a:t>Valutare entità e severità del disturbo </a:t>
            </a:r>
          </a:p>
          <a:p>
            <a:r>
              <a:rPr lang="it-CH" sz="1900" dirty="0"/>
              <a:t>Attenzione se dopo trauma cranico </a:t>
            </a:r>
          </a:p>
          <a:p>
            <a:pPr marL="0" indent="0">
              <a:buNone/>
            </a:pPr>
            <a:endParaRPr lang="it-CH" sz="1900" dirty="0"/>
          </a:p>
          <a:p>
            <a:pPr marL="0" indent="0">
              <a:buNone/>
            </a:pPr>
            <a:r>
              <a:rPr lang="it-CH" sz="1900" b="1" u="sng" dirty="0"/>
              <a:t>Cosa fare:</a:t>
            </a:r>
          </a:p>
          <a:p>
            <a:r>
              <a:rPr lang="it-CH" sz="1900" dirty="0"/>
              <a:t>Se cefalea intensa, nuova, vomito, stato di coscienza alterato: valutare 144/PS</a:t>
            </a:r>
          </a:p>
          <a:p>
            <a:r>
              <a:rPr lang="it-CH" sz="1900" dirty="0"/>
              <a:t>Se allievo/a noto/a, spesso automedicazione</a:t>
            </a:r>
          </a:p>
          <a:p>
            <a:pPr>
              <a:lnSpc>
                <a:spcPct val="80000"/>
              </a:lnSpc>
            </a:pPr>
            <a:r>
              <a:rPr lang="it-CH" altLang="it-CH" sz="1900" kern="0" dirty="0"/>
              <a:t>Se sopportabile ma non in grado di seguire la lezione:</a:t>
            </a:r>
          </a:p>
          <a:p>
            <a:pPr lvl="1">
              <a:lnSpc>
                <a:spcPct val="80000"/>
              </a:lnSpc>
            </a:pPr>
            <a:r>
              <a:rPr lang="it-CH" altLang="it-CH" sz="1800" kern="0" dirty="0"/>
              <a:t>Trovare un luogo tranquillo dove possa stare e se del caso chiedere aiuto</a:t>
            </a:r>
          </a:p>
          <a:p>
            <a:pPr lvl="1">
              <a:lnSpc>
                <a:spcPct val="80000"/>
              </a:lnSpc>
            </a:pPr>
            <a:r>
              <a:rPr lang="it-CH" altLang="it-CH" sz="1800" kern="0" dirty="0"/>
              <a:t>Valutare rientro al domicilio</a:t>
            </a:r>
          </a:p>
          <a:p>
            <a:endParaRPr lang="it-CH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8219C3E-5234-EC4B-9E0A-5BC924F75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012" y="365125"/>
            <a:ext cx="3100388" cy="310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54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40B402-79F2-A644-832A-43AABA796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CH" dirty="0"/>
              <a:t>Mal di pancia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71933E-B1E7-334D-A73F-B6BE9A8B0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CH" dirty="0"/>
              <a:t>Disturbo comune e frequente</a:t>
            </a:r>
          </a:p>
          <a:p>
            <a:r>
              <a:rPr lang="it-CH" dirty="0"/>
              <a:t>Valutare entità disturbo, severità e intensità dolori molto variabile</a:t>
            </a:r>
          </a:p>
          <a:p>
            <a:r>
              <a:rPr lang="it-CH" dirty="0"/>
              <a:t>Attenzione se dopo trauma addominale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b="1" u="sng" dirty="0"/>
              <a:t>Cosa fare:</a:t>
            </a:r>
          </a:p>
          <a:p>
            <a:r>
              <a:rPr lang="it-CH" dirty="0"/>
              <a:t>Se addominalgia intensa, vomito, +/- febbre: PS/144</a:t>
            </a:r>
          </a:p>
          <a:p>
            <a:pPr>
              <a:lnSpc>
                <a:spcPct val="80000"/>
              </a:lnSpc>
            </a:pPr>
            <a:r>
              <a:rPr lang="it-CH" altLang="it-CH" kern="0" dirty="0"/>
              <a:t>Se dolore sopportabile, ma non in grado di seguire la lezione:</a:t>
            </a:r>
          </a:p>
          <a:p>
            <a:pPr lvl="1">
              <a:lnSpc>
                <a:spcPct val="80000"/>
              </a:lnSpc>
            </a:pPr>
            <a:r>
              <a:rPr lang="it-CH" altLang="it-CH" sz="1700" kern="0" dirty="0"/>
              <a:t>Trovare un luogo tranquillo dove stare e se del caso chiedere aiuto</a:t>
            </a:r>
          </a:p>
          <a:p>
            <a:pPr lvl="1">
              <a:lnSpc>
                <a:spcPct val="80000"/>
              </a:lnSpc>
            </a:pPr>
            <a:r>
              <a:rPr lang="it-CH" altLang="it-CH" sz="1700" kern="0" dirty="0"/>
              <a:t>Valutare rientro al domicilio</a:t>
            </a:r>
          </a:p>
          <a:p>
            <a:endParaRPr lang="it-CH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20C3A36-3BFD-144A-9E1D-62D68C7C7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151" y="1179514"/>
            <a:ext cx="1852612" cy="185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20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4AEDB6-AF79-C14D-9E56-C55E90F9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CH" dirty="0"/>
              <a:t>Stress, panico, ansia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1AFBD6-6021-1848-8E33-99C2A5102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743200"/>
            <a:ext cx="8596668" cy="3298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CH" b="1" dirty="0"/>
              <a:t>Attacco di panico:</a:t>
            </a:r>
          </a:p>
          <a:p>
            <a:r>
              <a:rPr lang="it-CH" dirty="0"/>
              <a:t>Stato di ansia improvviso, malessere intenso (palpitazioni, tremori, sudazione, affanno respiratorio, fiato corto e sensazione di soffocamento, nausea, disturbi digestivi, dolore toracico, ecc.)</a:t>
            </a:r>
          </a:p>
          <a:p>
            <a:r>
              <a:rPr lang="it-CH" dirty="0"/>
              <a:t>Picco dopo 10 min circa e durata limitata (&lt;20min) (diverso da ansia)</a:t>
            </a:r>
          </a:p>
          <a:p>
            <a:r>
              <a:rPr lang="it-CH" dirty="0"/>
              <a:t>Spesso non si tratta di  primo episodio</a:t>
            </a:r>
          </a:p>
          <a:p>
            <a:pPr marL="0" indent="0">
              <a:buNone/>
            </a:pPr>
            <a:endParaRPr lang="it-CH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9F4E84D-4C21-B04F-8C24-A22270FD2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528" y="439340"/>
            <a:ext cx="3071812" cy="2303860"/>
          </a:xfrm>
          <a:prstGeom prst="rect">
            <a:avLst/>
          </a:prstGeom>
        </p:spPr>
      </p:pic>
      <p:pic>
        <p:nvPicPr>
          <p:cNvPr id="5" name="Segnaposto contenuto 7">
            <a:extLst>
              <a:ext uri="{FF2B5EF4-FFF2-40B4-BE49-F238E27FC236}">
                <a16:creationId xmlns:a16="http://schemas.microsoft.com/office/drawing/2014/main" id="{7830B2B5-FAE7-9542-B3E2-01AB10333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528" y="4286251"/>
            <a:ext cx="3643028" cy="242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83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411E71-53D6-CC4C-8764-62ED34AD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CH" dirty="0"/>
              <a:t>Stress, panico, ansia (2)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8EFDDE-F633-A042-99CE-8462A3CD6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CH" b="1" u="sng" dirty="0"/>
              <a:t>Cosa fare:</a:t>
            </a:r>
          </a:p>
          <a:p>
            <a:r>
              <a:rPr lang="it-CH" dirty="0"/>
              <a:t>Restare calmi, prendersi il tempo, offrirsi disponibili</a:t>
            </a:r>
          </a:p>
          <a:p>
            <a:r>
              <a:rPr lang="it-CH" dirty="0"/>
              <a:t>Non negare né sminuire le paure</a:t>
            </a:r>
          </a:p>
          <a:p>
            <a:r>
              <a:rPr lang="it-CH" dirty="0"/>
              <a:t>Parlare in modo tranquillo, calmare e rassicurare</a:t>
            </a:r>
          </a:p>
          <a:p>
            <a:r>
              <a:rPr lang="it-CH" dirty="0"/>
              <a:t>Accompagnare in luogo calmo</a:t>
            </a:r>
          </a:p>
          <a:p>
            <a:r>
              <a:rPr lang="it-CH" altLang="it-CH" kern="0" dirty="0"/>
              <a:t>Aiutare a intraprendere un semplice compito fisico (camminare,  sollevare le braccia) per favorire respirazione profonda</a:t>
            </a:r>
          </a:p>
          <a:p>
            <a:r>
              <a:rPr lang="it-CH" altLang="it-CH" kern="0" dirty="0"/>
              <a:t>Se attacchi ripetuti, importante cercare di capire se allievo/a è seguito/a da uno specialista, altrimenti incoraggiare a farlo</a:t>
            </a:r>
          </a:p>
          <a:p>
            <a:endParaRPr lang="it-CH" dirty="0"/>
          </a:p>
          <a:p>
            <a:pPr marL="0" indent="0">
              <a:buNone/>
            </a:pPr>
            <a:endParaRPr lang="it-CH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C4EEDBD-6C9F-9849-B23E-3FF1452CC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015" y="609600"/>
            <a:ext cx="2552609" cy="143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3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5B3875-2B66-6A44-AB94-E87E7D4E2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CH" dirty="0"/>
              <a:t>Iperventilazione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D93043-3A3A-AE48-BA88-2E116C957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CH" dirty="0"/>
              <a:t>Respiro corto , veloce e affannoso, a volte stordimento e formicolio (viso-mani)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b="1" u="sng" dirty="0"/>
              <a:t>Cosa fare:</a:t>
            </a:r>
          </a:p>
          <a:p>
            <a:r>
              <a:rPr lang="it-CH" dirty="0"/>
              <a:t>Fare spazio </a:t>
            </a:r>
          </a:p>
          <a:p>
            <a:r>
              <a:rPr lang="it-CH" dirty="0"/>
              <a:t>Parlare in modo tranquillo, calmare e rassicurare</a:t>
            </a:r>
          </a:p>
          <a:p>
            <a:r>
              <a:rPr lang="it-CH" dirty="0"/>
              <a:t>Far respirare in un sacchetto di carta (riduzione O2, non in plastica!), alternare un minuto di respiro nel sacchetto e uno senza</a:t>
            </a:r>
          </a:p>
          <a:p>
            <a:r>
              <a:rPr lang="it-CH" dirty="0"/>
              <a:t>Se sacchetto non reperibile, far respirare con una sola narice (tenere chiuse bocca e l’altra narice)</a:t>
            </a:r>
          </a:p>
          <a:p>
            <a:r>
              <a:rPr lang="it-CH" dirty="0"/>
              <a:t>Se entro 10 min non si normalizza: 144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9553870-AABC-2B49-9568-DA4D63D98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479" y="297687"/>
            <a:ext cx="3366146" cy="174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35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E88A4D-1F6D-B149-AFEE-0556BEA48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CH" dirty="0"/>
              <a:t>Svenimento (Sincope)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1F2552-E253-AE4C-AC50-DA0E2B23D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CH" dirty="0"/>
          </a:p>
          <a:p>
            <a:r>
              <a:rPr lang="it-CH" dirty="0"/>
              <a:t>Perdita momentanea stato di coscienza</a:t>
            </a:r>
          </a:p>
          <a:p>
            <a:r>
              <a:rPr lang="it-CH" dirty="0"/>
              <a:t>Spesso insorge gradualmente (dobolezza, pallore, vertigini, sudazione, vista offuscata, ecc.)</a:t>
            </a:r>
          </a:p>
          <a:p>
            <a:r>
              <a:rPr lang="it-CH" dirty="0"/>
              <a:t>Causa: spossatezza, stress emotivo, vista sangue, trauma, disidratazione, posizione eretta per lungo tempo, ipoglicemia, cardiaca (rara)</a:t>
            </a:r>
          </a:p>
          <a:p>
            <a:r>
              <a:rPr lang="it-CH" dirty="0"/>
              <a:t>Solitamente ripresa spontanea e abbastanza rapida</a:t>
            </a:r>
          </a:p>
          <a:p>
            <a:pPr marL="0" indent="0">
              <a:buNone/>
            </a:pPr>
            <a:endParaRPr lang="it-CH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7837191-AB6F-9F46-A5DD-7CEC1D4B2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012" y="350485"/>
            <a:ext cx="2109787" cy="226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63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E01AE1-EC08-0E44-A203-607722D8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CH" dirty="0"/>
              <a:t>Svenimento (2)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5B2BE2-217A-6C43-AA6F-9E39C7885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CH" b="1" u="sng" dirty="0"/>
          </a:p>
          <a:p>
            <a:pPr marL="0" indent="0">
              <a:buNone/>
            </a:pPr>
            <a:r>
              <a:rPr lang="it-CH" b="1" u="sng" dirty="0"/>
              <a:t>Cosa fare:</a:t>
            </a:r>
          </a:p>
          <a:p>
            <a:r>
              <a:rPr lang="it-CH" dirty="0"/>
              <a:t>Mettere in sicurezza</a:t>
            </a:r>
          </a:p>
          <a:p>
            <a:r>
              <a:rPr lang="it-CH" dirty="0"/>
              <a:t>Sollevare gambe o posizione decubito laterale</a:t>
            </a:r>
          </a:p>
          <a:p>
            <a:r>
              <a:rPr lang="it-CH" dirty="0"/>
              <a:t>Controllare respirazione</a:t>
            </a:r>
          </a:p>
          <a:p>
            <a:r>
              <a:rPr lang="it-CH" dirty="0"/>
              <a:t>Se non ripresa rapida (qualche minuto) o peggioramento o dubbio: 144</a:t>
            </a:r>
          </a:p>
          <a:p>
            <a:r>
              <a:rPr lang="it-CH" dirty="0"/>
              <a:t>Se diabetico/a (PAI!): attuare misure secondo PAI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7DFCC17-6889-8344-BC4F-57C124812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629" y="839788"/>
            <a:ext cx="3316402" cy="178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81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431326-A586-084B-8F57-B89BCAC6B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CH" dirty="0"/>
              <a:t>Epistassi (sangue dal naso)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09CF6F-F643-7E4F-83E7-DB2CC655B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CH" dirty="0"/>
              <a:t>Spontanea o posttraumatica</a:t>
            </a:r>
          </a:p>
          <a:p>
            <a:r>
              <a:rPr lang="it-CH" dirty="0"/>
              <a:t>Spesso entità del sanguinamento sopravvalutata!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b="1" u="sng" dirty="0"/>
              <a:t>Cosa fare:</a:t>
            </a:r>
          </a:p>
          <a:p>
            <a:r>
              <a:rPr lang="it-CH" dirty="0"/>
              <a:t>Indossare guanti!</a:t>
            </a:r>
          </a:p>
          <a:p>
            <a:r>
              <a:rPr lang="it-CH" dirty="0"/>
              <a:t>Allievo/a seduto/a o in piedi con capo in avanti (NON indietro!)</a:t>
            </a:r>
          </a:p>
          <a:p>
            <a:r>
              <a:rPr lang="it-CH" dirty="0"/>
              <a:t>Pinzare il naso per almeno 10 min </a:t>
            </a:r>
          </a:p>
          <a:p>
            <a:r>
              <a:rPr lang="it-CH" dirty="0"/>
              <a:t>Far respirare tranquillamente con bocca aperta</a:t>
            </a:r>
          </a:p>
          <a:p>
            <a:r>
              <a:rPr lang="it-CH" dirty="0"/>
              <a:t>Se pallore, sudorazione, svenimento: sdraiare su un fianco</a:t>
            </a:r>
          </a:p>
          <a:p>
            <a:r>
              <a:rPr lang="it-CH" dirty="0"/>
              <a:t>Se persistenza: cotone emostatico o PS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631F6A8-0265-6244-9FD8-1E6378773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8332" y="2815034"/>
            <a:ext cx="2169740" cy="237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94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E7B1C6-C576-AA4B-90A8-3C82C3962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CH" dirty="0"/>
              <a:t>Ipoglicemia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102142-9FBC-BA45-A6C8-ABDF5C0D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CH" dirty="0"/>
              <a:t>In paziente diabetico o non</a:t>
            </a:r>
          </a:p>
          <a:p>
            <a:r>
              <a:rPr lang="it-CH" dirty="0"/>
              <a:t>Sudorazione, pallore, tremori, debolezza, stato di coscienza </a:t>
            </a:r>
          </a:p>
          <a:p>
            <a:pPr marL="0" indent="0">
              <a:buNone/>
            </a:pPr>
            <a:r>
              <a:rPr lang="it-CH" dirty="0"/>
              <a:t>   alterato, svenimento, convulsione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b="1" u="sng" dirty="0"/>
              <a:t>Cosa fare:</a:t>
            </a:r>
          </a:p>
          <a:p>
            <a:r>
              <a:rPr lang="it-CH" dirty="0"/>
              <a:t>Se diabetico noto: PAI!</a:t>
            </a:r>
          </a:p>
          <a:p>
            <a:r>
              <a:rPr lang="it-CH" dirty="0"/>
              <a:t>Sospendere qualunque attività, fare sedere/sdraiare</a:t>
            </a:r>
          </a:p>
          <a:p>
            <a:r>
              <a:rPr lang="it-CH" dirty="0"/>
              <a:t>Se cosciente aiutare ad assumere zucchero/bevanda zuccherata</a:t>
            </a:r>
          </a:p>
          <a:p>
            <a:r>
              <a:rPr lang="it-CH" dirty="0"/>
              <a:t>Se incosciente (diabetico): somministrare glucagone (iniezione in muscolo), decubito laterale e chiamare 144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A7EE00D-8E01-E74A-88C2-779E47C17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362" y="208439"/>
            <a:ext cx="3181351" cy="334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9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B24400-A555-784C-B54C-AD2DEB085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CH" dirty="0"/>
              <a:t>Attenzione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D726A4-6A44-EE4A-9ECD-2E638BDCC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CH" sz="2000" b="1" dirty="0"/>
              <a:t>NON</a:t>
            </a:r>
            <a:r>
              <a:rPr lang="it-CH" sz="2000" dirty="0"/>
              <a:t> è un corso di formazione per soccorritori!</a:t>
            </a:r>
          </a:p>
          <a:p>
            <a:r>
              <a:rPr lang="it-CH" sz="2000" dirty="0"/>
              <a:t>Indicazioni di base su come comportarsi nel caso di situazioni di emergenza o non </a:t>
            </a:r>
          </a:p>
          <a:p>
            <a:r>
              <a:rPr lang="it-IT" altLang="it-CH" sz="2000" dirty="0"/>
              <a:t>Non vi è pretesa di completezza</a:t>
            </a:r>
          </a:p>
          <a:p>
            <a:r>
              <a:rPr lang="it-CH" altLang="it-CH" sz="2000" u="sng" dirty="0"/>
              <a:t>Comunque e sempre </a:t>
            </a:r>
            <a:r>
              <a:rPr lang="it-CH" altLang="it-CH" sz="2000" dirty="0"/>
              <a:t>in caso di dubbio telefonare a </a:t>
            </a:r>
            <a:r>
              <a:rPr lang="it-CH" altLang="it-CH" sz="2000" b="1" dirty="0"/>
              <a:t>Ticino Soccorso 144</a:t>
            </a:r>
          </a:p>
          <a:p>
            <a:r>
              <a:rPr lang="it-CH" altLang="it-CH" sz="2000" dirty="0"/>
              <a:t>In caso di malore o incidente avvertire un referente dell’allievo scegliendo la modalità appropriata a dipendenza della gravità della situazione</a:t>
            </a:r>
            <a:endParaRPr lang="it-IT" altLang="it-CH" sz="2000" dirty="0"/>
          </a:p>
        </p:txBody>
      </p:sp>
    </p:spTree>
    <p:extLst>
      <p:ext uri="{BB962C8B-B14F-4D97-AF65-F5344CB8AC3E}">
        <p14:creationId xmlns:p14="http://schemas.microsoft.com/office/powerpoint/2010/main" val="111778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4C01C-186B-A648-A0D1-AC3482C7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CH" dirty="0"/>
              <a:t>Iperglicemia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EE0387-C343-ED4F-910E-7FE4113A8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CH" dirty="0"/>
              <a:t>Solitamente in allievo/a noto diabetico</a:t>
            </a:r>
          </a:p>
          <a:p>
            <a:r>
              <a:rPr lang="it-CH" dirty="0"/>
              <a:t>Sete intensa, bisogno di urinare spesso, dolori addominali, vomito, respiro profondo, stanchezza, irrequietezza, stato confusionale</a:t>
            </a:r>
          </a:p>
          <a:p>
            <a:r>
              <a:rPr lang="it-CH" dirty="0"/>
              <a:t>Solitamente sono disidratati!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b="1" u="sng" dirty="0"/>
              <a:t>Cosa fare:</a:t>
            </a:r>
          </a:p>
          <a:p>
            <a:r>
              <a:rPr lang="it-CH" dirty="0"/>
              <a:t>Se cosciente : far bere acqua</a:t>
            </a:r>
          </a:p>
          <a:p>
            <a:r>
              <a:rPr lang="it-CH" dirty="0"/>
              <a:t>Misure e contatti secondo PAI</a:t>
            </a:r>
          </a:p>
          <a:p>
            <a:r>
              <a:rPr lang="it-CH" dirty="0"/>
              <a:t>144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B97A38C-00E3-BC48-9304-4DD6B1AF9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859" y="609600"/>
            <a:ext cx="5481141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28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750409-6F10-914D-9915-B8B7096D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CH" dirty="0"/>
              <a:t>Crisi convulsiva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C9771A-60E3-864F-B001-CAD6A928D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CH" dirty="0"/>
          </a:p>
          <a:p>
            <a:endParaRPr lang="it-CH" dirty="0"/>
          </a:p>
          <a:p>
            <a:r>
              <a:rPr lang="it-CH" dirty="0"/>
              <a:t>Perdita improvvisa dello stato di coscienza, movimenti ritmici delle estremità, respiro rumoroso, cianosi</a:t>
            </a:r>
          </a:p>
          <a:p>
            <a:r>
              <a:rPr lang="it-CH" dirty="0"/>
              <a:t>In seguito fase post-critica</a:t>
            </a:r>
          </a:p>
          <a:p>
            <a:r>
              <a:rPr lang="it-CH" dirty="0"/>
              <a:t>Solitamente in allievo/a noto epilettico (PAI!)</a:t>
            </a:r>
          </a:p>
          <a:p>
            <a:r>
              <a:rPr lang="it-CH" dirty="0"/>
              <a:t>Fattori scatenanti: assunzione irregolare dei farmaci antiepilettici, mancanza di sonno, stress o impegni eccessivi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FDC6F08-B4F7-F14D-BFB5-A5A4F71F3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451" y="609600"/>
            <a:ext cx="416378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29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F75773-FBD0-7C48-A180-315C3B7C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CH" dirty="0"/>
              <a:t>Crisi convulsiva (2)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75FA63-AE51-6B49-852D-90075235D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CH" u="sng" dirty="0"/>
              <a:t>Epilessia a scuola:</a:t>
            </a:r>
          </a:p>
          <a:p>
            <a:pPr>
              <a:defRPr/>
            </a:pPr>
            <a:r>
              <a:rPr lang="it-IT" altLang="it-CH" dirty="0"/>
              <a:t>Ha bisogno di particolari provvedimenti? PAI!</a:t>
            </a:r>
          </a:p>
          <a:p>
            <a:pPr>
              <a:defRPr/>
            </a:pPr>
            <a:r>
              <a:rPr lang="it-IT" altLang="it-CH" dirty="0"/>
              <a:t>Va sorvegliato?</a:t>
            </a:r>
          </a:p>
          <a:p>
            <a:pPr>
              <a:defRPr/>
            </a:pPr>
            <a:r>
              <a:rPr lang="it-IT" altLang="it-CH" dirty="0"/>
              <a:t>Precauzioni al computer?</a:t>
            </a:r>
          </a:p>
          <a:p>
            <a:pPr>
              <a:defRPr/>
            </a:pPr>
            <a:r>
              <a:rPr lang="it-IT" altLang="it-CH" dirty="0"/>
              <a:t>Precauzioni per la ginnastica?</a:t>
            </a:r>
          </a:p>
          <a:p>
            <a:pPr>
              <a:defRPr/>
            </a:pPr>
            <a:r>
              <a:rPr lang="it-IT" altLang="it-CH" dirty="0"/>
              <a:t>Settimane bianche e verdi?</a:t>
            </a:r>
          </a:p>
          <a:p>
            <a:pPr>
              <a:defRPr/>
            </a:pPr>
            <a:r>
              <a:rPr lang="it-IT" altLang="it-CH" dirty="0"/>
              <a:t>Informazione?</a:t>
            </a:r>
          </a:p>
          <a:p>
            <a:pPr>
              <a:defRPr/>
            </a:pPr>
            <a:r>
              <a:rPr lang="it-IT" altLang="it-CH" dirty="0"/>
              <a:t>Effetti dei medicamenti?</a:t>
            </a:r>
          </a:p>
          <a:p>
            <a:pPr marL="0" indent="0">
              <a:buNone/>
            </a:pPr>
            <a:endParaRPr lang="it-CH" dirty="0"/>
          </a:p>
        </p:txBody>
      </p:sp>
      <p:pic>
        <p:nvPicPr>
          <p:cNvPr id="4" name="Immagine 1">
            <a:extLst>
              <a:ext uri="{FF2B5EF4-FFF2-40B4-BE49-F238E27FC236}">
                <a16:creationId xmlns:a16="http://schemas.microsoft.com/office/drawing/2014/main" id="{BD84B3C7-3542-6B4B-968C-00CD7E219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954" y="2160589"/>
            <a:ext cx="3780903" cy="252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486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D783AB-80FE-CD4D-A820-0F7823BD7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CH" dirty="0"/>
              <a:t>Crisi convulsiva (3)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D18C05-5254-DA46-A3FA-9ACB4B5FD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CH" b="1" u="sng" dirty="0"/>
              <a:t>Cosa fare:</a:t>
            </a:r>
          </a:p>
          <a:p>
            <a:r>
              <a:rPr lang="it-CH" dirty="0"/>
              <a:t>Mantenere la calma</a:t>
            </a:r>
          </a:p>
          <a:p>
            <a:r>
              <a:rPr lang="it-CH" dirty="0"/>
              <a:t>Evitare che allievo/a si ferisca, mettere in sicurezza</a:t>
            </a:r>
          </a:p>
          <a:p>
            <a:r>
              <a:rPr lang="it-CH" dirty="0"/>
              <a:t>Posizione decubito laterale e sopporto morbido sotto il capo</a:t>
            </a:r>
          </a:p>
          <a:p>
            <a:r>
              <a:rPr lang="it-CH" dirty="0"/>
              <a:t>Se noto/a per epilessia agire come da segnalazione PAI</a:t>
            </a:r>
          </a:p>
          <a:p>
            <a:r>
              <a:rPr lang="it-CH" dirty="0"/>
              <a:t>Chiamare 144 se crisi prolungata</a:t>
            </a:r>
          </a:p>
          <a:p>
            <a:r>
              <a:rPr lang="it-CH" b="1" dirty="0"/>
              <a:t>NON </a:t>
            </a:r>
            <a:r>
              <a:rPr lang="it-CH" dirty="0"/>
              <a:t>tirare lingua o infilare dita in bocca, </a:t>
            </a:r>
            <a:r>
              <a:rPr lang="it-CH" b="1" dirty="0"/>
              <a:t>NON</a:t>
            </a:r>
            <a:r>
              <a:rPr lang="it-CH" dirty="0"/>
              <a:t> praticare respirazione artificiale,</a:t>
            </a:r>
            <a:r>
              <a:rPr lang="it-CH" b="1" dirty="0"/>
              <a:t> NON </a:t>
            </a:r>
            <a:r>
              <a:rPr lang="it-CH" dirty="0"/>
              <a:t>contenere i movimenti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15DD515-8BDD-F247-9AE1-1E21528AA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211" y="356393"/>
            <a:ext cx="2668589" cy="266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64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91A8F9-991D-2E43-9D2C-45DFB3A1C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4" name="Immagine 1">
            <a:extLst>
              <a:ext uri="{FF2B5EF4-FFF2-40B4-BE49-F238E27FC236}">
                <a16:creationId xmlns:a16="http://schemas.microsoft.com/office/drawing/2014/main" id="{55AE23EA-87EC-9E48-B1E4-834EDB98F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57"/>
          <a:stretch>
            <a:fillRect/>
          </a:stretch>
        </p:blipFill>
        <p:spPr bwMode="auto">
          <a:xfrm>
            <a:off x="2552699" y="365125"/>
            <a:ext cx="6419851" cy="40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F7334FD-8335-2C4E-93D3-EB17BBBE8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75" b="8459"/>
          <a:stretch>
            <a:fillRect/>
          </a:stretch>
        </p:blipFill>
        <p:spPr bwMode="auto">
          <a:xfrm>
            <a:off x="2552699" y="4598989"/>
            <a:ext cx="6968331" cy="194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435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C62E20-D000-344F-8FD1-3A69FA1B6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CH" dirty="0"/>
              <a:t>Infortuni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EF48B4-0DDC-FB4A-92E8-6F6A3FA4F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271838"/>
            <a:ext cx="8596668" cy="2769524"/>
          </a:xfrm>
        </p:spPr>
        <p:txBody>
          <a:bodyPr/>
          <a:lstStyle/>
          <a:p>
            <a:r>
              <a:rPr lang="it-CH" dirty="0"/>
              <a:t>Frequenza scolastica in caso di infortunio seguire le indicazioni della SUVA</a:t>
            </a:r>
          </a:p>
          <a:p>
            <a:r>
              <a:rPr lang="it-CH" dirty="0">
                <a:hlinkClick r:id="rId2"/>
              </a:rPr>
              <a:t>https://www.suva.ch/it-ch/prevenzione/il-sistema-di-sicurezza/tirocinio-in-sicurezza</a:t>
            </a:r>
            <a:r>
              <a:rPr lang="it-CH" dirty="0"/>
              <a:t> </a:t>
            </a:r>
          </a:p>
          <a:p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2705711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95DEC8-FA13-8745-97B6-906B6DA3F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CH" dirty="0"/>
              <a:t>Ferita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B85EDE-D0BD-3A4B-B309-ED9386767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CH" dirty="0"/>
              <a:t>Sanguina in modo importante (sangue zampilla?)</a:t>
            </a:r>
          </a:p>
          <a:p>
            <a:r>
              <a:rPr lang="it-CH" dirty="0"/>
              <a:t>E sporca?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b="1" u="sng" dirty="0"/>
              <a:t>Cosa fare:</a:t>
            </a:r>
          </a:p>
          <a:p>
            <a:r>
              <a:rPr lang="it-CH" dirty="0"/>
              <a:t>Indossare guanti!</a:t>
            </a:r>
          </a:p>
          <a:p>
            <a:r>
              <a:rPr lang="it-CH" dirty="0"/>
              <a:t>Se sanguina molto: garza e bendaggio compressivo</a:t>
            </a:r>
          </a:p>
          <a:p>
            <a:r>
              <a:rPr lang="it-CH" dirty="0"/>
              <a:t>Se sporca: pulire sotto l’acqua corrente</a:t>
            </a:r>
          </a:p>
          <a:p>
            <a:r>
              <a:rPr lang="it-CH" dirty="0"/>
              <a:t>Disinfettare e applicare cerotto/garza/benda</a:t>
            </a:r>
          </a:p>
          <a:p>
            <a:r>
              <a:rPr lang="it-CH" dirty="0"/>
              <a:t>Se profonda : </a:t>
            </a:r>
            <a:r>
              <a:rPr lang="it-CH" dirty="0">
                <a:sym typeface="Wingdings" pitchFamily="2" charset="2"/>
              </a:rPr>
              <a:t>PS</a:t>
            </a:r>
            <a:endParaRPr lang="it-CH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5D7806D-EDCD-5942-B1FB-41AD3ED0F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127" y="475234"/>
            <a:ext cx="1850140" cy="291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64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2E1E41-F42A-CC4C-99BC-42AEBB2DC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CH" dirty="0"/>
              <a:t>Distorsione caviglia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F58A85-A056-1348-8AE5-68631A32D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/>
              <a:t>Dolore, gonfiore, ematoma, impossibilità alla marcia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b="1" u="sng" dirty="0"/>
              <a:t>Cosa fare:</a:t>
            </a:r>
          </a:p>
          <a:p>
            <a:r>
              <a:rPr lang="it-CH" dirty="0"/>
              <a:t>Applicare ghiaccio</a:t>
            </a:r>
          </a:p>
          <a:p>
            <a:r>
              <a:rPr lang="it-CH" dirty="0"/>
              <a:t>Compressione con benda</a:t>
            </a:r>
          </a:p>
          <a:p>
            <a:r>
              <a:rPr lang="it-CH" dirty="0"/>
              <a:t>Immobilizzare e sollevare arto</a:t>
            </a:r>
          </a:p>
          <a:p>
            <a:r>
              <a:rPr lang="it-CH" dirty="0"/>
              <a:t>PS/medico curante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211B737-CFED-D043-872A-3C13B2CFB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888" y="609600"/>
            <a:ext cx="3071812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3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442FF8-6775-1546-93A4-BF5A3A641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CH" dirty="0"/>
              <a:t>Fratture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5F1AAC-5497-3A40-B93B-F1188A4B3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/>
              <a:t>Dolore, gonfiore, ematoma, deformazione evidente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b="1" u="sng" dirty="0"/>
              <a:t>Cosa fare:</a:t>
            </a:r>
          </a:p>
          <a:p>
            <a:r>
              <a:rPr lang="it-CH" dirty="0"/>
              <a:t>Applicare ghiaccio</a:t>
            </a:r>
          </a:p>
          <a:p>
            <a:r>
              <a:rPr lang="it-CH" dirty="0"/>
              <a:t>Compressione con benda</a:t>
            </a:r>
          </a:p>
          <a:p>
            <a:r>
              <a:rPr lang="it-CH" dirty="0"/>
              <a:t>Immobilizzare arto ( evt. stecca) e sollevarlo</a:t>
            </a:r>
          </a:p>
          <a:p>
            <a:r>
              <a:rPr lang="it-CH" dirty="0"/>
              <a:t>PS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208A52A-B2F6-2149-AB06-3C05F733B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731" y="2160590"/>
            <a:ext cx="2429714" cy="285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37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23E6ED-3210-7F44-B36A-B4D8AC6FE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CH" dirty="0"/>
              <a:t>Trauma colonna vertebrale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F06F30-D6A8-114E-AAEE-87C01011D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CH" dirty="0"/>
              <a:t>Pericolo di lesione midollare!</a:t>
            </a:r>
          </a:p>
          <a:p>
            <a:r>
              <a:rPr lang="it-CH" dirty="0"/>
              <a:t>Trauma importante o caduta da &gt;2m</a:t>
            </a:r>
          </a:p>
          <a:p>
            <a:r>
              <a:rPr lang="it-CH" dirty="0"/>
              <a:t>Dolore, formicolio, insensibilità, difficoltà/impossibilità movimento arto/i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b="1" u="sng" dirty="0"/>
              <a:t>Cosa fare:</a:t>
            </a:r>
          </a:p>
          <a:p>
            <a:r>
              <a:rPr lang="it-CH" b="1" dirty="0"/>
              <a:t>Non</a:t>
            </a:r>
            <a:r>
              <a:rPr lang="it-CH" dirty="0"/>
              <a:t> muovere allievo/a (non sollevare testa!)!</a:t>
            </a:r>
          </a:p>
          <a:p>
            <a:r>
              <a:rPr lang="it-CH" dirty="0"/>
              <a:t>144</a:t>
            </a:r>
          </a:p>
          <a:p>
            <a:r>
              <a:rPr lang="it-CH" dirty="0"/>
              <a:t>Non somministrare bevande o alimenti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A2412BE-ED52-1A44-AD82-88110A3A9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712" y="939801"/>
            <a:ext cx="2812141" cy="157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48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F9870E-9B5A-0E40-84D4-D028CBE48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CH" dirty="0"/>
              <a:t>I farmaci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0C13B0-506F-0840-BD51-8FFAAAA67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CH" b="1" dirty="0"/>
              <a:t>Non </a:t>
            </a:r>
            <a:r>
              <a:rPr lang="it-IT" altLang="it-CH" dirty="0"/>
              <a:t>si rilevano situazioni in cui risulta indispensabile la somministrazione di un farmaco </a:t>
            </a:r>
          </a:p>
          <a:p>
            <a:r>
              <a:rPr lang="it-IT" altLang="it-CH" dirty="0"/>
              <a:t>Eccezioni: </a:t>
            </a:r>
            <a:r>
              <a:rPr lang="it-IT" altLang="it-CH" u="sng" dirty="0"/>
              <a:t>conosciute e codificate </a:t>
            </a:r>
            <a:r>
              <a:rPr lang="it-IT" altLang="it-CH" dirty="0"/>
              <a:t>tramite un </a:t>
            </a:r>
            <a:r>
              <a:rPr lang="it-IT" altLang="it-CH" b="1" dirty="0"/>
              <a:t>PAI</a:t>
            </a:r>
            <a:r>
              <a:rPr lang="it-IT" altLang="it-CH" dirty="0"/>
              <a:t> situazioni che possono </a:t>
            </a:r>
            <a:r>
              <a:rPr lang="it-IT" altLang="it-CH" u="sng" dirty="0"/>
              <a:t>mettere in pericolo la vita dell’allievo</a:t>
            </a:r>
            <a:r>
              <a:rPr lang="it-IT" altLang="it-CH" dirty="0"/>
              <a:t>:</a:t>
            </a:r>
          </a:p>
          <a:p>
            <a:pPr lvl="1"/>
            <a:r>
              <a:rPr lang="it-IT" altLang="it-CH" dirty="0"/>
              <a:t>Es. allergie gravi </a:t>
            </a:r>
            <a:r>
              <a:rPr lang="it-IT" altLang="it-CH" dirty="0">
                <a:sym typeface="Wingdings" pitchFamily="2" charset="2"/>
              </a:rPr>
              <a:t> </a:t>
            </a:r>
            <a:r>
              <a:rPr lang="it-IT" altLang="it-CH" dirty="0" err="1"/>
              <a:t>Epipen</a:t>
            </a:r>
            <a:r>
              <a:rPr lang="it-IT" altLang="it-CH" dirty="0"/>
              <a:t>® (adrenalina)</a:t>
            </a:r>
          </a:p>
          <a:p>
            <a:pPr lvl="1"/>
            <a:r>
              <a:rPr lang="it-IT" altLang="it-CH" dirty="0"/>
              <a:t>Es. coma ipoglicemico </a:t>
            </a:r>
            <a:r>
              <a:rPr lang="it-IT" altLang="it-CH" dirty="0">
                <a:sym typeface="Wingdings" pitchFamily="2" charset="2"/>
              </a:rPr>
              <a:t> </a:t>
            </a:r>
            <a:r>
              <a:rPr lang="it-IT" altLang="it-CH" dirty="0" err="1"/>
              <a:t>sommistrazione</a:t>
            </a:r>
            <a:r>
              <a:rPr lang="it-IT" altLang="it-CH" dirty="0"/>
              <a:t> di </a:t>
            </a:r>
            <a:r>
              <a:rPr lang="it-IT" altLang="it-CH" dirty="0" err="1"/>
              <a:t>glucagone</a:t>
            </a:r>
            <a:endParaRPr lang="it-IT" altLang="it-CH" dirty="0"/>
          </a:p>
          <a:p>
            <a:pPr lvl="1"/>
            <a:r>
              <a:rPr lang="it-IT" altLang="it-CH" dirty="0"/>
              <a:t>Es. crisi epilettica </a:t>
            </a:r>
            <a:r>
              <a:rPr lang="it-IT" altLang="it-CH" dirty="0">
                <a:sym typeface="Wingdings" pitchFamily="2" charset="2"/>
              </a:rPr>
              <a:t> </a:t>
            </a:r>
            <a:r>
              <a:rPr lang="it-IT" altLang="it-CH" dirty="0"/>
              <a:t>sedativo</a:t>
            </a:r>
          </a:p>
          <a:p>
            <a:r>
              <a:rPr lang="it-IT" altLang="it-CH" dirty="0"/>
              <a:t>Evitare somministrazione di farmaci (anche se in buona fede) non propri dell’allievo/a per minimizzare i rischi di p. es. reazioni allergiche, mascheramento di patologie gravi, ecc.</a:t>
            </a:r>
          </a:p>
          <a:p>
            <a:endParaRPr lang="it-IT" altLang="it-CH" dirty="0"/>
          </a:p>
          <a:p>
            <a:pPr marL="0" indent="0">
              <a:buNone/>
            </a:pP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145329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9DD1E7-107C-4646-9EFC-6823F858C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CH" dirty="0"/>
              <a:t>Trauma cranico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1763B3-6833-1841-AAC4-5ACDF4A9A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CH" dirty="0"/>
              <a:t>Differenti manifestazioni in base alla gravità</a:t>
            </a:r>
          </a:p>
          <a:p>
            <a:r>
              <a:rPr lang="it-CH" dirty="0"/>
              <a:t>Perdita di conoscenza? Vomito? Disorientamento? Ricorda l’accaduto?</a:t>
            </a:r>
          </a:p>
          <a:p>
            <a:r>
              <a:rPr lang="it-CH" dirty="0"/>
              <a:t>Attenzione: grave lesione cerebrale, lesioni colonna cervicale associate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b="1" u="sng" dirty="0"/>
              <a:t>Cosa fare:</a:t>
            </a:r>
          </a:p>
          <a:p>
            <a:r>
              <a:rPr lang="it-CH" dirty="0"/>
              <a:t>Se solo dolore locale applicare ghiaccio</a:t>
            </a:r>
          </a:p>
          <a:p>
            <a:r>
              <a:rPr lang="it-CH" dirty="0"/>
              <a:t>Altre situazioni: evitare di muovere l’allievo/a e chiamare 144!</a:t>
            </a:r>
          </a:p>
          <a:p>
            <a:endParaRPr lang="it-CH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FC6B8F6-ADCB-7145-A531-EEECFCA11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467" y="514349"/>
            <a:ext cx="2328333" cy="200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65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125413"/>
            <a:ext cx="8369300" cy="1143000"/>
          </a:xfrm>
        </p:spPr>
        <p:txBody>
          <a:bodyPr/>
          <a:lstStyle/>
          <a:p>
            <a:pPr algn="ctr"/>
            <a:r>
              <a:rPr lang="it-IT" altLang="it-CH" dirty="0"/>
              <a:t>A portata di mano</a:t>
            </a:r>
          </a:p>
        </p:txBody>
      </p:sp>
      <p:sp>
        <p:nvSpPr>
          <p:cNvPr id="64520" name="Rectangle 3"/>
          <p:cNvSpPr>
            <a:spLocks noGrp="1" noChangeArrowheads="1"/>
          </p:cNvSpPr>
          <p:nvPr>
            <p:ph idx="1"/>
          </p:nvPr>
        </p:nvSpPr>
        <p:spPr>
          <a:xfrm>
            <a:off x="1487488" y="1628775"/>
            <a:ext cx="8763000" cy="4572000"/>
          </a:xfrm>
        </p:spPr>
        <p:txBody>
          <a:bodyPr/>
          <a:lstStyle/>
          <a:p>
            <a:r>
              <a:rPr lang="it-CH" altLang="it-CH" dirty="0"/>
              <a:t>APP Primi soccorsi su:</a:t>
            </a:r>
          </a:p>
          <a:p>
            <a:endParaRPr lang="it-CH" altLang="it-CH" dirty="0"/>
          </a:p>
          <a:p>
            <a:endParaRPr lang="it-CH" altLang="it-CH" dirty="0"/>
          </a:p>
          <a:p>
            <a:endParaRPr lang="it-CH" altLang="it-CH" dirty="0"/>
          </a:p>
          <a:p>
            <a:endParaRPr lang="it-CH" altLang="it-CH" dirty="0"/>
          </a:p>
          <a:p>
            <a:r>
              <a:rPr lang="it-CH" altLang="it-CH" dirty="0"/>
              <a:t>Oppure sul retro del libretto</a:t>
            </a:r>
            <a:endParaRPr lang="it-IT" altLang="it-CH" dirty="0"/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200400" cy="420688"/>
          </a:xfrm>
        </p:spPr>
        <p:txBody>
          <a:bodyPr/>
          <a:lstStyle/>
          <a:p>
            <a:pPr>
              <a:defRPr/>
            </a:pPr>
            <a:endParaRPr lang="it-IT" altLang="it-CH" dirty="0"/>
          </a:p>
          <a:p>
            <a:pPr>
              <a:defRPr/>
            </a:pPr>
            <a:r>
              <a:rPr lang="it-IT" altLang="it-CH" dirty="0"/>
              <a:t>® Ufficio del medico cantonale – Servizio di medicina scolastica - 2017</a:t>
            </a:r>
          </a:p>
          <a:p>
            <a:pPr>
              <a:defRPr/>
            </a:pPr>
            <a:endParaRPr lang="it-IT" altLang="it-CH" dirty="0"/>
          </a:p>
        </p:txBody>
      </p:sp>
      <p:sp>
        <p:nvSpPr>
          <p:cNvPr id="64515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it-IT" altLang="it-CH" sz="12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645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3" t="8855" r="20067"/>
          <a:stretch>
            <a:fillRect/>
          </a:stretch>
        </p:blipFill>
        <p:spPr bwMode="auto">
          <a:xfrm>
            <a:off x="5086349" y="2174876"/>
            <a:ext cx="1085897" cy="138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311651"/>
            <a:ext cx="2641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il_fi" descr="Apple-App-Store-Available-Banner-ijailbre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2205038"/>
            <a:ext cx="18002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il_fi" descr="ANd9GcRBXHgNBAb-rKm9Xu2pgZv3xEx5DRzckQHoygsvcs9B73wpXKQbqoloMN8xM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2924175"/>
            <a:ext cx="18002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6E9B3DBF-78C5-C547-98F3-20D5B4A24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825" y="1472537"/>
            <a:ext cx="2767013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963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7F2053-0BFD-FE4B-BE55-9440E2F57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CH" dirty="0"/>
              <a:t>A portata di mano (2)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75D5A2-5D7C-9E40-8FA1-9E5C16FB8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5981"/>
            <a:ext cx="6176963" cy="4040982"/>
          </a:xfrm>
        </p:spPr>
        <p:txBody>
          <a:bodyPr/>
          <a:lstStyle/>
          <a:p>
            <a:r>
              <a:rPr lang="it-CH" altLang="it-CH" dirty="0"/>
              <a:t>In più:</a:t>
            </a:r>
          </a:p>
          <a:p>
            <a:pPr lvl="1"/>
            <a:r>
              <a:rPr lang="it-CH" altLang="it-CH" sz="1800" dirty="0"/>
              <a:t>Chiamata diretta al </a:t>
            </a:r>
            <a:r>
              <a:rPr lang="it-CH" altLang="it-CH" sz="1800" b="1" dirty="0"/>
              <a:t>144</a:t>
            </a:r>
          </a:p>
          <a:p>
            <a:pPr lvl="1"/>
            <a:r>
              <a:rPr lang="it-CH" altLang="it-CH" sz="1800" dirty="0"/>
              <a:t>Checklist per le uscite e per la gestione della cassetta farmacia</a:t>
            </a:r>
          </a:p>
          <a:p>
            <a:pPr lvl="1"/>
            <a:r>
              <a:rPr lang="it-CH" altLang="it-CH" sz="1800" dirty="0"/>
              <a:t>Descrizione accurata della cassetta farmacia</a:t>
            </a:r>
          </a:p>
          <a:p>
            <a:pPr lvl="1"/>
            <a:r>
              <a:rPr lang="it-CH" altLang="it-CH" sz="1800" dirty="0"/>
              <a:t>Lista degli ospedali del Cantone Ticino</a:t>
            </a:r>
          </a:p>
          <a:p>
            <a:pPr lvl="1"/>
            <a:r>
              <a:rPr lang="it-CH" altLang="it-CH" sz="1800" dirty="0"/>
              <a:t>Lista contatti personalizzabile</a:t>
            </a:r>
          </a:p>
          <a:p>
            <a:pPr lvl="1"/>
            <a:r>
              <a:rPr lang="it-CH" altLang="it-CH" sz="1800" dirty="0"/>
              <a:t>Siti di approfondimento</a:t>
            </a:r>
            <a:endParaRPr lang="it-IT" altLang="it-CH" sz="1800" dirty="0"/>
          </a:p>
          <a:p>
            <a:endParaRPr lang="it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7FF6017-5BB0-6049-A26D-52ABC11B0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402" y="2135981"/>
            <a:ext cx="4521200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246F5F66-180E-1E41-85E7-6156DAB89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3" t="8855" r="20067"/>
          <a:stretch>
            <a:fillRect/>
          </a:stretch>
        </p:blipFill>
        <p:spPr bwMode="auto">
          <a:xfrm>
            <a:off x="10115549" y="439975"/>
            <a:ext cx="1085897" cy="138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973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4D2CFB-BBFB-3F41-AAC4-30D863A0B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6400"/>
            <a:ext cx="10515600" cy="2882900"/>
          </a:xfrm>
        </p:spPr>
        <p:txBody>
          <a:bodyPr/>
          <a:lstStyle/>
          <a:p>
            <a:r>
              <a:rPr lang="it-CH" dirty="0"/>
              <a:t>Grazie per l’attenzione!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701F55D-DF3C-C246-9992-1B11C38388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678655"/>
            <a:ext cx="4995862" cy="53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10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D01251-FC2C-6041-BDD3-0B6338BC8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EAA7F05F-4CBD-914E-96FE-FDB5C59FA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6665" y="845608"/>
            <a:ext cx="6367337" cy="5376863"/>
          </a:xfrm>
        </p:spPr>
      </p:pic>
    </p:spTree>
    <p:extLst>
      <p:ext uri="{BB962C8B-B14F-4D97-AF65-F5344CB8AC3E}">
        <p14:creationId xmlns:p14="http://schemas.microsoft.com/office/powerpoint/2010/main" val="2717214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9C8ABF-6391-A542-9D73-43E8E3597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CH" dirty="0"/>
              <a:t>PAI (1)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B78E86-C352-5945-BB07-CE9966C34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/>
              <a:t>A scuola </a:t>
            </a:r>
            <a:r>
              <a:rPr lang="it-CH" b="1" dirty="0"/>
              <a:t>non</a:t>
            </a:r>
            <a:r>
              <a:rPr lang="it-CH" dirty="0"/>
              <a:t> sono previste prestazioni di tipo sanitario (es. somministrazione di farmaci, modifiche di dieta, ecc.) </a:t>
            </a:r>
          </a:p>
          <a:p>
            <a:r>
              <a:rPr lang="it-CH" dirty="0"/>
              <a:t>Allievi con malattie/bisogni particolari (allergie alimentari, epilessia, diabete, ecc.) dovrebbero essere segnalati tramite PAI </a:t>
            </a:r>
          </a:p>
          <a:p>
            <a:r>
              <a:rPr lang="it-CH" dirty="0"/>
              <a:t>Dal PAI informazioni su procedere in caso di emergenza e chi avvisare</a:t>
            </a:r>
          </a:p>
          <a:p>
            <a:endParaRPr lang="it-CH" dirty="0"/>
          </a:p>
          <a:p>
            <a:r>
              <a:rPr lang="it-CH" dirty="0"/>
              <a:t>Dettagli su </a:t>
            </a:r>
            <a:r>
              <a:rPr lang="it-CH" dirty="0">
                <a:hlinkClick r:id="rId2"/>
              </a:rPr>
              <a:t>https://www4.ti.ch/dss/dsp/umc/cosa-facciamo/medicina-scolastica/misure-sanitarie-a-scuola/</a:t>
            </a:r>
            <a:endParaRPr lang="it-CH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FDE4D56-D39F-B64B-A4E7-D1F301629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1174" y="361975"/>
            <a:ext cx="2028863" cy="139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42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A351221C-51CB-43A8-91EE-3190A8C89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7608" y="91089"/>
            <a:ext cx="6696744" cy="6505904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1D0A854-3327-49E4-AE3A-7579C797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CH" dirty="0"/>
              <a:t>® Ufficio del medico cantonale – </a:t>
            </a:r>
          </a:p>
          <a:p>
            <a:pPr>
              <a:defRPr/>
            </a:pPr>
            <a:r>
              <a:rPr lang="it-IT" altLang="it-CH" dirty="0"/>
              <a:t>Servizio di medicina scolastica - 2017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70639BD-C6D8-4AFF-A35C-1A22388C0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21196-4A9F-40E2-9073-1586CC7B7E62}" type="slidenum">
              <a:rPr lang="it-IT" altLang="it-CH" smtClean="0"/>
              <a:pPr>
                <a:defRPr/>
              </a:pPr>
              <a:t>5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2951595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D0537C-8E77-C345-960B-54D92E70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CH" dirty="0"/>
              <a:t>PAI (2)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3BD18D-09C4-FF4C-888C-CA3F9CC58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CH" sz="1900" dirty="0"/>
              <a:t>Una volta ricevuto il PAI, la scuola definisce:</a:t>
            </a:r>
          </a:p>
          <a:p>
            <a:pPr lvl="1"/>
            <a:r>
              <a:rPr lang="it-CH" sz="1900" dirty="0"/>
              <a:t>Le procedure al suo interno</a:t>
            </a:r>
          </a:p>
          <a:p>
            <a:pPr lvl="1"/>
            <a:r>
              <a:rPr lang="it-CH" sz="1900" dirty="0"/>
              <a:t>Chi deve essere informato (quali docenti? segretariato? custode?)</a:t>
            </a:r>
          </a:p>
          <a:p>
            <a:pPr lvl="1"/>
            <a:r>
              <a:rPr lang="it-CH" sz="1900" dirty="0"/>
              <a:t>Dove si trova il farmaco di emergenza (il farmaco è fornito dall’allievo, attenzione a data di scadenza e giusta conservazione)</a:t>
            </a:r>
          </a:p>
          <a:p>
            <a:r>
              <a:rPr lang="it-CH" sz="1900" dirty="0"/>
              <a:t>Per l’applicazione del PAI la scuola può ricevere una formazione specifica</a:t>
            </a:r>
          </a:p>
          <a:p>
            <a:pPr marL="0" indent="0">
              <a:buNone/>
            </a:pPr>
            <a:endParaRPr lang="it-CH" sz="1900" dirty="0"/>
          </a:p>
          <a:p>
            <a:r>
              <a:rPr lang="it-CH" sz="1900" dirty="0"/>
              <a:t>Il medico scolastico non sostituisce il medico dell’allievo ma è un consulente della scuola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EEFF304-441F-F24B-B7F5-ED4B75C16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998" y="429444"/>
            <a:ext cx="2028863" cy="139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23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848902-9ED4-8C4A-A1BC-3CB106F5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CH" dirty="0"/>
              <a:t>Se si allerta il 144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C864A6-A73B-2048-A587-1703A7082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altLang="it-CH" dirty="0"/>
              <a:t>Chiedere aiuto ai presenti</a:t>
            </a:r>
          </a:p>
          <a:p>
            <a:r>
              <a:rPr lang="it-CH" altLang="it-CH" dirty="0"/>
              <a:t>Chiamare il </a:t>
            </a:r>
            <a:r>
              <a:rPr lang="it-CH" altLang="it-CH" b="1" dirty="0"/>
              <a:t>144</a:t>
            </a:r>
          </a:p>
          <a:p>
            <a:r>
              <a:rPr lang="it-CH" altLang="it-CH" dirty="0"/>
              <a:t>Rispondere con calma e precisione alle domande dell’operatore di centrale: </a:t>
            </a:r>
            <a:endParaRPr lang="it-IT" altLang="it-CH" dirty="0"/>
          </a:p>
          <a:p>
            <a:pPr lvl="1"/>
            <a:r>
              <a:rPr lang="it-IT" altLang="it-CH" dirty="0"/>
              <a:t>Dov'è esattamente l'urgenza?</a:t>
            </a:r>
          </a:p>
          <a:p>
            <a:pPr lvl="1"/>
            <a:r>
              <a:rPr lang="it-IT" altLang="it-CH" dirty="0"/>
              <a:t>Qual è il numero di telefono dal quale stai chiamando?</a:t>
            </a:r>
          </a:p>
          <a:p>
            <a:pPr lvl="1"/>
            <a:r>
              <a:rPr lang="it-IT" altLang="it-CH" dirty="0"/>
              <a:t>Qual è il problema? Spiegare esattamente cosa è successo</a:t>
            </a:r>
          </a:p>
          <a:p>
            <a:pPr lvl="1"/>
            <a:r>
              <a:rPr lang="it-IT" altLang="it-CH" dirty="0"/>
              <a:t>Sesso del paziente ed età (anche approssimativa)</a:t>
            </a:r>
          </a:p>
          <a:p>
            <a:pPr lvl="1"/>
            <a:r>
              <a:rPr lang="it-IT" altLang="it-CH" dirty="0"/>
              <a:t>Il paziente è cosciente?</a:t>
            </a:r>
          </a:p>
          <a:p>
            <a:pPr lvl="1"/>
            <a:r>
              <a:rPr lang="it-IT" altLang="it-CH" dirty="0"/>
              <a:t>Il paziente respira?</a:t>
            </a:r>
            <a:endParaRPr lang="it-CH" altLang="it-CH" dirty="0"/>
          </a:p>
          <a:p>
            <a:r>
              <a:rPr lang="it-IT" altLang="it-CH" dirty="0"/>
              <a:t>Dopo aver allarmato il </a:t>
            </a:r>
            <a:r>
              <a:rPr lang="it-IT" altLang="it-CH" b="1" dirty="0"/>
              <a:t>144</a:t>
            </a:r>
            <a:r>
              <a:rPr lang="it-IT" altLang="it-CH" dirty="0"/>
              <a:t> se possibile evitate di fare altre telefonate. In questo modo sarete raggiungibili dall’operatore in caso di bisogno.</a:t>
            </a: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52B364C4-212D-BE4E-B98F-131B635D2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379413"/>
            <a:ext cx="2297112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524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5BADEC-B08A-F94D-BE95-0BA4D9CC4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CH"/>
              <a:t>Cosa fare </a:t>
            </a:r>
            <a:endParaRPr lang="it-CH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AD71A3-D506-0B4C-93DB-0DF0DC6D4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/>
              <a:t>Ponderare caso per caso</a:t>
            </a:r>
          </a:p>
          <a:p>
            <a:r>
              <a:rPr lang="it-CH" dirty="0"/>
              <a:t>Verificare situazione</a:t>
            </a:r>
          </a:p>
          <a:p>
            <a:r>
              <a:rPr lang="it-CH" dirty="0"/>
              <a:t>Chiamare aiuto</a:t>
            </a:r>
          </a:p>
          <a:p>
            <a:r>
              <a:rPr lang="it-CH" dirty="0"/>
              <a:t>Mantenere la calma (se possibile)</a:t>
            </a:r>
          </a:p>
          <a:p>
            <a:r>
              <a:rPr lang="it-CH" dirty="0"/>
              <a:t>Se del caso telefonare al 144</a:t>
            </a:r>
          </a:p>
          <a:p>
            <a:r>
              <a:rPr lang="it-CH" dirty="0"/>
              <a:t>Confortare e rassicurare l’allievo/a</a:t>
            </a:r>
          </a:p>
          <a:p>
            <a:r>
              <a:rPr lang="it-CH" dirty="0"/>
              <a:t>Praticare le prime cure</a:t>
            </a:r>
          </a:p>
          <a:p>
            <a:r>
              <a:rPr lang="it-CH" dirty="0"/>
              <a:t>Allontanare i curiosi</a:t>
            </a:r>
          </a:p>
          <a:p>
            <a:endParaRPr lang="it-CH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0D259A1-1B29-8B47-82FD-3FE34E705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412" y="609600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38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0266C9-A58F-104A-B9E8-FB913875D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CH" dirty="0"/>
              <a:t>Cosa non fare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ADCEBE-C41A-BE47-948D-7F8290A20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 dirty="0"/>
          </a:p>
          <a:p>
            <a:pPr marL="0" indent="0">
              <a:buNone/>
            </a:pPr>
            <a:endParaRPr lang="it-CH" dirty="0"/>
          </a:p>
          <a:p>
            <a:r>
              <a:rPr lang="it-CH" sz="2000" dirty="0"/>
              <a:t>Se possibile non farsi prendere dal panico</a:t>
            </a:r>
          </a:p>
          <a:p>
            <a:r>
              <a:rPr lang="it-CH" sz="2000" dirty="0"/>
              <a:t>Lasciare solo l’allievo/a prima dell’arrivo del personale sanitario</a:t>
            </a:r>
          </a:p>
          <a:p>
            <a:r>
              <a:rPr lang="it-CH" sz="2000" dirty="0"/>
              <a:t>Prestare interventi superiori alle proprie capacità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A983275-9C7F-3D4E-A2AC-C9BED2AB4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850" y="787400"/>
            <a:ext cx="2239962" cy="158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97997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{A0B382B4-AEF1-8C43-B5D9-93ED056887CD}tf10001060</Template>
  <TotalTime>442</TotalTime>
  <Words>1618</Words>
  <Application>Microsoft Office PowerPoint</Application>
  <PresentationFormat>Widescreen</PresentationFormat>
  <Paragraphs>239</Paragraphs>
  <Slides>34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0" baseType="lpstr">
      <vt:lpstr>Arial</vt:lpstr>
      <vt:lpstr>Arial Black</vt:lpstr>
      <vt:lpstr>Times New Roman</vt:lpstr>
      <vt:lpstr>Trebuchet MS</vt:lpstr>
      <vt:lpstr>Wingdings 3</vt:lpstr>
      <vt:lpstr>Sfaccettatura</vt:lpstr>
      <vt:lpstr>Presentazione standard di PowerPoint</vt:lpstr>
      <vt:lpstr>Attenzione</vt:lpstr>
      <vt:lpstr>I farmaci </vt:lpstr>
      <vt:lpstr>PAI (1)</vt:lpstr>
      <vt:lpstr>Presentazione standard di PowerPoint</vt:lpstr>
      <vt:lpstr>PAI (2)</vt:lpstr>
      <vt:lpstr>Se si allerta il 144</vt:lpstr>
      <vt:lpstr>Cosa fare </vt:lpstr>
      <vt:lpstr>Cosa non fare</vt:lpstr>
      <vt:lpstr>Esempi di situazioni comuni </vt:lpstr>
      <vt:lpstr>Cefalea</vt:lpstr>
      <vt:lpstr>Mal di pancia</vt:lpstr>
      <vt:lpstr>Stress, panico, ansia</vt:lpstr>
      <vt:lpstr>Stress, panico, ansia (2)</vt:lpstr>
      <vt:lpstr>Iperventilazione</vt:lpstr>
      <vt:lpstr>Svenimento (Sincope)</vt:lpstr>
      <vt:lpstr>Svenimento (2)</vt:lpstr>
      <vt:lpstr>Epistassi (sangue dal naso)</vt:lpstr>
      <vt:lpstr>Ipoglicemia</vt:lpstr>
      <vt:lpstr>Iperglicemia</vt:lpstr>
      <vt:lpstr>Crisi convulsiva</vt:lpstr>
      <vt:lpstr>Crisi convulsiva (2)</vt:lpstr>
      <vt:lpstr>Crisi convulsiva (3)</vt:lpstr>
      <vt:lpstr>Presentazione standard di PowerPoint</vt:lpstr>
      <vt:lpstr>Infortuni</vt:lpstr>
      <vt:lpstr>Ferita</vt:lpstr>
      <vt:lpstr>Distorsione caviglia</vt:lpstr>
      <vt:lpstr>Fratture</vt:lpstr>
      <vt:lpstr>Trauma colonna vertebrale</vt:lpstr>
      <vt:lpstr>Trauma cranico</vt:lpstr>
      <vt:lpstr>A portata di mano</vt:lpstr>
      <vt:lpstr>A portata di mano (2)</vt:lpstr>
      <vt:lpstr>Grazie per l’attenzione!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Rossana Helbling</dc:creator>
  <cp:lastModifiedBy>user</cp:lastModifiedBy>
  <cp:revision>57</cp:revision>
  <dcterms:created xsi:type="dcterms:W3CDTF">2021-08-17T19:53:30Z</dcterms:created>
  <dcterms:modified xsi:type="dcterms:W3CDTF">2021-08-26T06:37:27Z</dcterms:modified>
</cp:coreProperties>
</file>